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476" r:id="rId5"/>
    <p:sldId id="508" r:id="rId6"/>
    <p:sldId id="530" r:id="rId7"/>
    <p:sldId id="531" r:id="rId8"/>
    <p:sldId id="540" r:id="rId9"/>
    <p:sldId id="541" r:id="rId10"/>
    <p:sldId id="539" r:id="rId11"/>
    <p:sldId id="542" r:id="rId12"/>
    <p:sldId id="543" r:id="rId13"/>
    <p:sldId id="544" r:id="rId14"/>
    <p:sldId id="548" r:id="rId15"/>
    <p:sldId id="549" r:id="rId16"/>
    <p:sldId id="546" r:id="rId17"/>
    <p:sldId id="547" r:id="rId18"/>
    <p:sldId id="526" r:id="rId19"/>
    <p:sldId id="529" r:id="rId20"/>
    <p:sldId id="30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97C2"/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2"/>
    <p:restoredTop sz="79388"/>
  </p:normalViewPr>
  <p:slideViewPr>
    <p:cSldViewPr snapToGrid="0">
      <p:cViewPr>
        <p:scale>
          <a:sx n="112" d="100"/>
          <a:sy n="112" d="100"/>
        </p:scale>
        <p:origin x="-272" y="144"/>
      </p:cViewPr>
      <p:guideLst>
        <p:guide orient="horz" pos="1872"/>
        <p:guide pos="3840"/>
      </p:guideLst>
    </p:cSldViewPr>
  </p:slideViewPr>
  <p:notesTextViewPr>
    <p:cViewPr>
      <p:scale>
        <a:sx n="95" d="100"/>
        <a:sy n="9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3/8/20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11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08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69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75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83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08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3/8/20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catalog/services/personality-insight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catalog/services/data-science-experienc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loud.ibm.com/catalog/services/pm-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catalog/services/knowledge-studi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s-south.knowledge-studio.watson.cloud.ibm.com/knowledge-studio/tools/app/rzhz11/tnab7i45c3fs6a53/ui/#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docs/natural-language-classifier?topic=natural-language-classifier-about" TargetMode="External"/><Relationship Id="rId2" Type="http://schemas.openxmlformats.org/officeDocument/2006/relationships/hyperlink" Target="https://cloud.ibm.com/docs/natural-language-classifier?topic=natural-language-classifier-natural-language-classifier#natural-language-classifier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loud.ibm.com/apidocs/natural-language-classifier" TargetMode="External"/><Relationship Id="rId5" Type="http://schemas.openxmlformats.org/officeDocument/2006/relationships/hyperlink" Target="https://cloud.ibm.com/docs/natural-language-classifier?topic=natural-language-classifier-using-your-data" TargetMode="External"/><Relationship Id="rId4" Type="http://schemas.openxmlformats.org/officeDocument/2006/relationships/hyperlink" Target="https://cloud.ibm.com/docs/natural-language-classifier?topic=natural-language-classifier-best-practices-overview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MMLIntroTo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12" Type="http://schemas.openxmlformats.org/officeDocument/2006/relationships/image" Target="../media/image16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tiff"/><Relationship Id="rId11" Type="http://schemas.openxmlformats.org/officeDocument/2006/relationships/image" Target="../media/image15.tiff"/><Relationship Id="rId5" Type="http://schemas.openxmlformats.org/officeDocument/2006/relationships/image" Target="../media/image9.tiff"/><Relationship Id="rId10" Type="http://schemas.openxmlformats.org/officeDocument/2006/relationships/image" Target="../media/image14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catalog/services/discover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295544" y="668256"/>
            <a:ext cx="3782275" cy="41223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3.10.2020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8624583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 err="1">
                <a:solidFill>
                  <a:srgbClr val="53565A"/>
                </a:solidFill>
                <a:latin typeface="Franklin Gothic Demi" panose="020B0703020102020204" pitchFamily="34" charset="0"/>
              </a:rPr>
              <a:t>Magenic</a:t>
            </a:r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 Masters Live – Intro To Machine Learning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9B36-AD74-7140-9F4C-3C3C10BA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Using Personality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AD29D-76BB-9544-81CD-31CFE810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Service</a:t>
            </a:r>
          </a:p>
          <a:p>
            <a:pPr lvl="1"/>
            <a:r>
              <a:rPr lang="en-US" dirty="0">
                <a:hlinkClick r:id="rId3"/>
              </a:rPr>
              <a:t>https://cloud.ibm.com/catalog/services/personality-insights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619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8FF1E-7F4B-7149-A813-AB14C19A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Watson Studio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08309F-DCD7-FA44-A59B-6458739BA914}"/>
              </a:ext>
            </a:extLst>
          </p:cNvPr>
          <p:cNvSpPr/>
          <p:nvPr/>
        </p:nvSpPr>
        <p:spPr>
          <a:xfrm>
            <a:off x="432154" y="911225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custom machine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4C0AB2-CA5E-C342-8CBA-747295757353}"/>
              </a:ext>
            </a:extLst>
          </p:cNvPr>
          <p:cNvSpPr/>
          <p:nvPr/>
        </p:nvSpPr>
        <p:spPr>
          <a:xfrm>
            <a:off x="432154" y="1682890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Projects – create 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DD78AD-AF9A-6840-87B8-71E47456351B}"/>
              </a:ext>
            </a:extLst>
          </p:cNvPr>
          <p:cNvSpPr/>
          <p:nvPr/>
        </p:nvSpPr>
        <p:spPr>
          <a:xfrm>
            <a:off x="432154" y="2478075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Easily deploy to REST 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4EA647-2D57-864A-9D0A-FAF77A7F7373}"/>
              </a:ext>
            </a:extLst>
          </p:cNvPr>
          <p:cNvSpPr/>
          <p:nvPr/>
        </p:nvSpPr>
        <p:spPr>
          <a:xfrm>
            <a:off x="432154" y="3273260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Limited knowledge of algorithms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6AC5E5-3F7E-4F44-9753-3E25E3593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346" y="992332"/>
            <a:ext cx="952500" cy="952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666BB05-9655-2548-B508-802A828E1429}"/>
              </a:ext>
            </a:extLst>
          </p:cNvPr>
          <p:cNvSpPr/>
          <p:nvPr/>
        </p:nvSpPr>
        <p:spPr>
          <a:xfrm>
            <a:off x="432154" y="4068445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Most useful with classification and regression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951792-8C15-B44F-ADF0-1044FB542E41}"/>
              </a:ext>
            </a:extLst>
          </p:cNvPr>
          <p:cNvSpPr/>
          <p:nvPr/>
        </p:nvSpPr>
        <p:spPr>
          <a:xfrm>
            <a:off x="432154" y="4863630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Tie to Machine Learning Service</a:t>
            </a:r>
          </a:p>
        </p:txBody>
      </p:sp>
    </p:spTree>
    <p:extLst>
      <p:ext uri="{BB962C8B-B14F-4D97-AF65-F5344CB8AC3E}">
        <p14:creationId xmlns:p14="http://schemas.microsoft.com/office/powerpoint/2010/main" val="302236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9B36-AD74-7140-9F4C-3C3C10BA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Using Watson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AD29D-76BB-9544-81CD-31CFE810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Watson Studio</a:t>
            </a:r>
          </a:p>
          <a:p>
            <a:pPr lvl="1"/>
            <a:r>
              <a:rPr lang="en-US" dirty="0">
                <a:hlinkClick r:id="rId3"/>
              </a:rPr>
              <a:t>https://cloud.ibm.com/catalog/services/data-science-experience</a:t>
            </a:r>
            <a:endParaRPr lang="en-US" dirty="0"/>
          </a:p>
          <a:p>
            <a:r>
              <a:rPr lang="en-US" dirty="0"/>
              <a:t>Machine </a:t>
            </a:r>
            <a:r>
              <a:rPr lang="en-US" dirty="0" err="1"/>
              <a:t>Learing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https://cloud.ibm.com/catalog/services/pm-20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67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316C-C8D5-3C4C-BFB5-BD859849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Studio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3F8FE321-6ABC-9B4A-BFF6-BC31D10DC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800" y="1127300"/>
            <a:ext cx="11430000" cy="3452463"/>
          </a:xfrm>
        </p:spPr>
      </p:pic>
    </p:spTree>
    <p:extLst>
      <p:ext uri="{BB962C8B-B14F-4D97-AF65-F5344CB8AC3E}">
        <p14:creationId xmlns:p14="http://schemas.microsoft.com/office/powerpoint/2010/main" val="515938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9B36-AD74-7140-9F4C-3C3C10BA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Knowledge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AD29D-76BB-9544-81CD-31CFE810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Instance </a:t>
            </a:r>
          </a:p>
          <a:p>
            <a:pPr lvl="1"/>
            <a:r>
              <a:rPr lang="en-US" dirty="0">
                <a:hlinkClick r:id="rId3"/>
              </a:rPr>
              <a:t>https://cloud.ibm.com/catalog/services/knowledge-studio</a:t>
            </a:r>
            <a:endParaRPr lang="en-US" dirty="0"/>
          </a:p>
          <a:p>
            <a:r>
              <a:rPr lang="en-US" dirty="0"/>
              <a:t>Example Instance</a:t>
            </a:r>
          </a:p>
          <a:p>
            <a:pPr lvl="1"/>
            <a:r>
              <a:rPr lang="en-US" dirty="0">
                <a:hlinkClick r:id="rId4"/>
              </a:rPr>
              <a:t>https://us-south.knowledge-studio.watson.cloud.ibm.com/knowledge-studio/tools/app/rzhz11/tnab7i45c3fs6a53/ui/#/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16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8A352-E5C1-B246-A2BD-4FEF39BC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38BF3-CB2F-D54F-B84A-E7A2CA5E6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Readings:</a:t>
            </a:r>
          </a:p>
          <a:p>
            <a:pPr lvl="1"/>
            <a:r>
              <a:rPr lang="en-US" dirty="0">
                <a:hlinkClick r:id="rId2"/>
              </a:rPr>
              <a:t>https://cloud.ibm.com/docs/natural-language-classifier?topic=natural-language-classifier-natural-language-classifier#natural-language-classifier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https://cloud.ibm.com/docs/natural-language-classifier?topic=natural-language-classifier-about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https://cloud.ibm.com/docs/natural-language-classifier?topic=natural-language-classifier-best-practices-overview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https://cloud.ibm.com/docs/natural-language-classifier?topic=natural-language-classifier-using-your-data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https://cloud.ibm.com/apidocs/natural-language-classifier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065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A1E1B-9A2E-6141-8C2E-6D68548C0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F6DF1-2752-CA45-A372-1C0399C92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Natural Language Classifier Service</a:t>
            </a:r>
          </a:p>
          <a:p>
            <a:pPr lvl="1"/>
            <a:r>
              <a:rPr lang="en-US" dirty="0"/>
              <a:t>Create the same model you created in week 2 in Azure</a:t>
            </a:r>
          </a:p>
          <a:p>
            <a:pPr lvl="1"/>
            <a:r>
              <a:rPr lang="en-US" dirty="0"/>
              <a:t>Which is more accurate?</a:t>
            </a:r>
          </a:p>
        </p:txBody>
      </p:sp>
    </p:spTree>
    <p:extLst>
      <p:ext uri="{BB962C8B-B14F-4D97-AF65-F5344CB8AC3E}">
        <p14:creationId xmlns:p14="http://schemas.microsoft.com/office/powerpoint/2010/main" val="188488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https://github.com/Magenic/MMLIntroToML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87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DCDAC-B0DF-A747-9A38-02AECE5E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54" y="315368"/>
            <a:ext cx="11430000" cy="510895"/>
          </a:xfrm>
        </p:spPr>
        <p:txBody>
          <a:bodyPr/>
          <a:lstStyle/>
          <a:p>
            <a:r>
              <a:rPr lang="en-US" dirty="0"/>
              <a:t>What does IBM Watson offer?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052F35-C137-0F4D-AF5A-52D31F6F6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793750"/>
            <a:ext cx="952500" cy="952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7265F1-1B4E-1548-A91E-82D8CD6A3A07}"/>
              </a:ext>
            </a:extLst>
          </p:cNvPr>
          <p:cNvSpPr txBox="1"/>
          <p:nvPr/>
        </p:nvSpPr>
        <p:spPr>
          <a:xfrm>
            <a:off x="1178936" y="189737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Assistant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188E33A-6B50-F244-BEA5-9859F5EE5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793750"/>
            <a:ext cx="952500" cy="9525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9E5C432-CD38-E743-8A02-B041BFE19A98}"/>
              </a:ext>
            </a:extLst>
          </p:cNvPr>
          <p:cNvSpPr txBox="1"/>
          <p:nvPr/>
        </p:nvSpPr>
        <p:spPr>
          <a:xfrm>
            <a:off x="3595581" y="189737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Studio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815DD87-9766-5442-B1D4-238011BD4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684" y="793750"/>
            <a:ext cx="1103621" cy="110362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E3FDE49-411D-3A47-B2E5-71E83A9B2D7A}"/>
              </a:ext>
            </a:extLst>
          </p:cNvPr>
          <p:cNvSpPr txBox="1"/>
          <p:nvPr/>
        </p:nvSpPr>
        <p:spPr>
          <a:xfrm>
            <a:off x="5963062" y="1897371"/>
            <a:ext cx="2262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and Comply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8927355-4355-3E40-9D69-2864DF8A9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761" y="944871"/>
            <a:ext cx="952500" cy="952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65F6826-B362-6047-B0C2-04AEBC96B899}"/>
              </a:ext>
            </a:extLst>
          </p:cNvPr>
          <p:cNvSpPr txBox="1"/>
          <p:nvPr/>
        </p:nvSpPr>
        <p:spPr>
          <a:xfrm>
            <a:off x="9398492" y="1897371"/>
            <a:ext cx="1117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Discovery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C58688E-437E-9345-8B46-072619D0C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" y="2709408"/>
            <a:ext cx="952500" cy="9525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4EBCE73-355F-0447-90E6-293D30D83B47}"/>
              </a:ext>
            </a:extLst>
          </p:cNvPr>
          <p:cNvSpPr txBox="1"/>
          <p:nvPr/>
        </p:nvSpPr>
        <p:spPr>
          <a:xfrm>
            <a:off x="763644" y="3854698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Speech to Text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2D8F72E-B15A-8C48-992A-696C785FA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4249" y="2709408"/>
            <a:ext cx="952500" cy="9525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F1FC480-412E-6742-B65E-38F4BA4C81DE}"/>
              </a:ext>
            </a:extLst>
          </p:cNvPr>
          <p:cNvSpPr txBox="1"/>
          <p:nvPr/>
        </p:nvSpPr>
        <p:spPr>
          <a:xfrm>
            <a:off x="3202043" y="3855462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to Speech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5A9BCDC-5579-AF4D-9C77-52F4AB6D0B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3805" y="2715511"/>
            <a:ext cx="952500" cy="9525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A56FCB8-FC50-5340-B9D6-968BF9D6EC37}"/>
              </a:ext>
            </a:extLst>
          </p:cNvPr>
          <p:cNvSpPr txBox="1"/>
          <p:nvPr/>
        </p:nvSpPr>
        <p:spPr>
          <a:xfrm>
            <a:off x="5735335" y="3854698"/>
            <a:ext cx="286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Natural Language Classifier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57D2948-3303-C34D-816C-35D5FDDB5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0761" y="2705213"/>
            <a:ext cx="952500" cy="9525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A9DD8F6-354C-3A41-A2FB-7D0A3FAE0DC0}"/>
              </a:ext>
            </a:extLst>
          </p:cNvPr>
          <p:cNvSpPr txBox="1"/>
          <p:nvPr/>
        </p:nvSpPr>
        <p:spPr>
          <a:xfrm>
            <a:off x="8920765" y="3854698"/>
            <a:ext cx="20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Personality Insights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03856F2-4F3E-0344-AAFA-AFA54D25B7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850" y="4666735"/>
            <a:ext cx="952500" cy="9525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72B007A-9A5A-E044-91F8-0F3E93A58CDE}"/>
              </a:ext>
            </a:extLst>
          </p:cNvPr>
          <p:cNvSpPr txBox="1"/>
          <p:nvPr/>
        </p:nvSpPr>
        <p:spPr>
          <a:xfrm>
            <a:off x="731894" y="5812025"/>
            <a:ext cx="1518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Tone Analyzer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8457FC1-28D2-B04A-B52A-9564A0FE3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597" y="4666735"/>
            <a:ext cx="952500" cy="9525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297C7C2-7033-6A46-8E63-2014C78979ED}"/>
              </a:ext>
            </a:extLst>
          </p:cNvPr>
          <p:cNvSpPr txBox="1"/>
          <p:nvPr/>
        </p:nvSpPr>
        <p:spPr>
          <a:xfrm>
            <a:off x="3316343" y="5812025"/>
            <a:ext cx="159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Watson Studio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1D6F532-8FB1-9843-B0A9-E3E997FAEA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8105" y="4666735"/>
            <a:ext cx="838200" cy="9525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86FA965-7BFE-C247-BDEE-2F95C9425D7A}"/>
              </a:ext>
            </a:extLst>
          </p:cNvPr>
          <p:cNvSpPr txBox="1"/>
          <p:nvPr/>
        </p:nvSpPr>
        <p:spPr>
          <a:xfrm>
            <a:off x="6285779" y="5812025"/>
            <a:ext cx="194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Knowledge Studio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16CE300-36DE-894F-9452-D979A74535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3281" y="4627995"/>
            <a:ext cx="1029980" cy="102998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3EA4B90-C1A8-B448-AA2D-AED8FE62B75A}"/>
              </a:ext>
            </a:extLst>
          </p:cNvPr>
          <p:cNvSpPr txBox="1"/>
          <p:nvPr/>
        </p:nvSpPr>
        <p:spPr>
          <a:xfrm>
            <a:off x="8944104" y="5812025"/>
            <a:ext cx="204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Knowledge Catalog</a:t>
            </a:r>
          </a:p>
        </p:txBody>
      </p:sp>
      <p:sp>
        <p:nvSpPr>
          <p:cNvPr id="56" name="Round Single Corner Rectangle 55">
            <a:extLst>
              <a:ext uri="{FF2B5EF4-FFF2-40B4-BE49-F238E27FC236}">
                <a16:creationId xmlns:a16="http://schemas.microsoft.com/office/drawing/2014/main" id="{EE335D85-B116-534E-9C27-33EE3FF62185}"/>
              </a:ext>
            </a:extLst>
          </p:cNvPr>
          <p:cNvSpPr/>
          <p:nvPr/>
        </p:nvSpPr>
        <p:spPr>
          <a:xfrm>
            <a:off x="8854575" y="767338"/>
            <a:ext cx="2251919" cy="1344168"/>
          </a:xfrm>
          <a:prstGeom prst="round1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 Single Corner Rectangle 56">
            <a:extLst>
              <a:ext uri="{FF2B5EF4-FFF2-40B4-BE49-F238E27FC236}">
                <a16:creationId xmlns:a16="http://schemas.microsoft.com/office/drawing/2014/main" id="{66D12E9C-27C6-3F4F-B60C-DBBC00AE0CA0}"/>
              </a:ext>
            </a:extLst>
          </p:cNvPr>
          <p:cNvSpPr/>
          <p:nvPr/>
        </p:nvSpPr>
        <p:spPr>
          <a:xfrm>
            <a:off x="8828683" y="2569455"/>
            <a:ext cx="2251919" cy="1344168"/>
          </a:xfrm>
          <a:prstGeom prst="round1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 Single Corner Rectangle 57">
            <a:extLst>
              <a:ext uri="{FF2B5EF4-FFF2-40B4-BE49-F238E27FC236}">
                <a16:creationId xmlns:a16="http://schemas.microsoft.com/office/drawing/2014/main" id="{A360E1F1-75E2-994F-8DB9-2BF820E0DE05}"/>
              </a:ext>
            </a:extLst>
          </p:cNvPr>
          <p:cNvSpPr/>
          <p:nvPr/>
        </p:nvSpPr>
        <p:spPr>
          <a:xfrm>
            <a:off x="6129892" y="4441817"/>
            <a:ext cx="2251919" cy="1344168"/>
          </a:xfrm>
          <a:prstGeom prst="round1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 Single Corner Rectangle 58">
            <a:extLst>
              <a:ext uri="{FF2B5EF4-FFF2-40B4-BE49-F238E27FC236}">
                <a16:creationId xmlns:a16="http://schemas.microsoft.com/office/drawing/2014/main" id="{8FD4DA4C-6D71-7444-B48B-7878BE68AAF0}"/>
              </a:ext>
            </a:extLst>
          </p:cNvPr>
          <p:cNvSpPr/>
          <p:nvPr/>
        </p:nvSpPr>
        <p:spPr>
          <a:xfrm>
            <a:off x="2988262" y="4470901"/>
            <a:ext cx="2251919" cy="1344168"/>
          </a:xfrm>
          <a:prstGeom prst="round1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5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A43D1-4247-834D-9094-00CFD733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1: Setting up Watson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3E991-9EC2-CE46-A458-A57892932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https://cloud.ibm.com/</a:t>
            </a:r>
            <a:endParaRPr lang="en-US" dirty="0"/>
          </a:p>
          <a:p>
            <a:r>
              <a:rPr lang="en-US" dirty="0"/>
              <a:t>Create Watson</a:t>
            </a:r>
          </a:p>
          <a:p>
            <a:r>
              <a:rPr lang="en-US" dirty="0"/>
              <a:t>Add payment information</a:t>
            </a:r>
          </a:p>
          <a:p>
            <a:r>
              <a:rPr lang="en-US" dirty="0"/>
              <a:t>This may take a few days</a:t>
            </a:r>
          </a:p>
        </p:txBody>
      </p:sp>
    </p:spTree>
    <p:extLst>
      <p:ext uri="{BB962C8B-B14F-4D97-AF65-F5344CB8AC3E}">
        <p14:creationId xmlns:p14="http://schemas.microsoft.com/office/powerpoint/2010/main" val="3186452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FD83C8-6B05-FE48-B1E3-D7D7A1227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651618"/>
            <a:ext cx="10655299" cy="52920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C8F16E9-FBB3-FC40-9C72-1C6539DF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CC758B-2114-794E-BC6F-6BD01C901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1149" y="265393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8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316C-C8D5-3C4C-BFB5-BD859849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7449B-8607-0E44-90CD-2DB4DA38A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8CF352-4CEE-AD43-BAC8-F96A9FB24A42}"/>
              </a:ext>
            </a:extLst>
          </p:cNvPr>
          <p:cNvSpPr/>
          <p:nvPr/>
        </p:nvSpPr>
        <p:spPr>
          <a:xfrm>
            <a:off x="432154" y="911225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Particular ML knowledge needed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13CAEA-0834-0F4D-BD7D-B517F12E3CAD}"/>
              </a:ext>
            </a:extLst>
          </p:cNvPr>
          <p:cNvSpPr/>
          <p:nvPr/>
        </p:nvSpPr>
        <p:spPr>
          <a:xfrm>
            <a:off x="432154" y="1882698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Tie to Chatbot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169E19-B5F0-D341-B98F-6B5D188F8761}"/>
              </a:ext>
            </a:extLst>
          </p:cNvPr>
          <p:cNvSpPr/>
          <p:nvPr/>
        </p:nvSpPr>
        <p:spPr>
          <a:xfrm>
            <a:off x="432154" y="2853671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variety of documents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665A79-5D9B-AC4D-906C-3CF968CF73E5}"/>
              </a:ext>
            </a:extLst>
          </p:cNvPr>
          <p:cNvSpPr/>
          <p:nvPr/>
        </p:nvSpPr>
        <p:spPr>
          <a:xfrm>
            <a:off x="7112708" y="911224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tagging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E705F5-A488-E642-ACB9-55153CBFF451}"/>
              </a:ext>
            </a:extLst>
          </p:cNvPr>
          <p:cNvSpPr/>
          <p:nvPr/>
        </p:nvSpPr>
        <p:spPr>
          <a:xfrm>
            <a:off x="7112708" y="1882697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Extarct</a:t>
            </a:r>
            <a:r>
              <a:rPr lang="en-US" dirty="0"/>
              <a:t> text from images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9FEB5-5830-CA46-9969-C6EFF1163462}"/>
              </a:ext>
            </a:extLst>
          </p:cNvPr>
          <p:cNvSpPr/>
          <p:nvPr/>
        </p:nvSpPr>
        <p:spPr>
          <a:xfrm>
            <a:off x="7112708" y="2853670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 APIs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2F09A7-FD0E-E149-9071-D498B3FF08B2}"/>
              </a:ext>
            </a:extLst>
          </p:cNvPr>
          <p:cNvSpPr/>
          <p:nvPr/>
        </p:nvSpPr>
        <p:spPr>
          <a:xfrm>
            <a:off x="432154" y="4250875"/>
            <a:ext cx="11327692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en-US" dirty="0"/>
              <a:t>Data Sources: Watson storage, Box, Salesforce, Microsoft SharePoint Online, IBM Cloud Object Storage, Microsoft SharePoint 2016, web crawl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AD8A2F-63F6-A74A-866B-B4741A09CF4C}"/>
              </a:ext>
            </a:extLst>
          </p:cNvPr>
          <p:cNvSpPr/>
          <p:nvPr/>
        </p:nvSpPr>
        <p:spPr>
          <a:xfrm>
            <a:off x="432154" y="5209734"/>
            <a:ext cx="11327692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r>
              <a:rPr lang="en-US" dirty="0"/>
              <a:t>Document types: PDF, Word, PowerPoint, Excel, PNG**, TIFF**, JPG**, JSON*, HTML*</a:t>
            </a:r>
          </a:p>
        </p:txBody>
      </p:sp>
    </p:spTree>
    <p:extLst>
      <p:ext uri="{BB962C8B-B14F-4D97-AF65-F5344CB8AC3E}">
        <p14:creationId xmlns:p14="http://schemas.microsoft.com/office/powerpoint/2010/main" val="1351769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9B36-AD74-7140-9F4C-3C3C10BA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Using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AD29D-76BB-9544-81CD-31CFE810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Discovery Location </a:t>
            </a:r>
          </a:p>
          <a:p>
            <a:pPr lvl="1"/>
            <a:r>
              <a:rPr lang="en-US" dirty="0">
                <a:hlinkClick r:id="rId3"/>
              </a:rPr>
              <a:t>https://cloud.ibm.com/catalog/services/discovery</a:t>
            </a:r>
            <a:endParaRPr lang="en-US" dirty="0"/>
          </a:p>
          <a:p>
            <a:r>
              <a:rPr lang="en-US" dirty="0"/>
              <a:t>Creating service</a:t>
            </a:r>
          </a:p>
          <a:p>
            <a:r>
              <a:rPr lang="en-US" dirty="0"/>
              <a:t>Adding documents</a:t>
            </a:r>
          </a:p>
          <a:p>
            <a:r>
              <a:rPr lang="en-US" dirty="0"/>
              <a:t>Accessing API</a:t>
            </a:r>
          </a:p>
        </p:txBody>
      </p:sp>
    </p:spTree>
    <p:extLst>
      <p:ext uri="{BB962C8B-B14F-4D97-AF65-F5344CB8AC3E}">
        <p14:creationId xmlns:p14="http://schemas.microsoft.com/office/powerpoint/2010/main" val="4124476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5FD89-D441-4342-8ACF-682810E3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Personality Insights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E5BB3A-9E59-AA43-84B4-06F915956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654" y="264284"/>
            <a:ext cx="952500" cy="952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A7559-93BB-1342-A010-4195A6351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962" y="852054"/>
            <a:ext cx="4711293" cy="525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66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316C-C8D5-3C4C-BFB5-BD859849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Personality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7449B-8607-0E44-90CD-2DB4DA38A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8CF352-4CEE-AD43-BAC8-F96A9FB24A42}"/>
              </a:ext>
            </a:extLst>
          </p:cNvPr>
          <p:cNvSpPr/>
          <p:nvPr/>
        </p:nvSpPr>
        <p:spPr>
          <a:xfrm>
            <a:off x="432154" y="911225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 almost any type of input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13CAEA-0834-0F4D-BD7D-B517F12E3CAD}"/>
              </a:ext>
            </a:extLst>
          </p:cNvPr>
          <p:cNvSpPr/>
          <p:nvPr/>
        </p:nvSpPr>
        <p:spPr>
          <a:xfrm>
            <a:off x="432154" y="1882698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Immediate response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169E19-B5F0-D341-B98F-6B5D188F8761}"/>
              </a:ext>
            </a:extLst>
          </p:cNvPr>
          <p:cNvSpPr/>
          <p:nvPr/>
        </p:nvSpPr>
        <p:spPr>
          <a:xfrm>
            <a:off x="432154" y="2853671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REST 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665A79-5D9B-AC4D-906C-3CF968CF73E5}"/>
              </a:ext>
            </a:extLst>
          </p:cNvPr>
          <p:cNvSpPr/>
          <p:nvPr/>
        </p:nvSpPr>
        <p:spPr>
          <a:xfrm>
            <a:off x="7112708" y="911224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Big Five</a:t>
            </a:r>
            <a:r>
              <a:rPr lang="en-US" dirty="0"/>
              <a:t> personality characteristics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E705F5-A488-E642-ACB9-55153CBFF451}"/>
              </a:ext>
            </a:extLst>
          </p:cNvPr>
          <p:cNvSpPr/>
          <p:nvPr/>
        </p:nvSpPr>
        <p:spPr>
          <a:xfrm>
            <a:off x="7112708" y="1882697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Needs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A9FEB5-5830-CA46-9969-C6EFF1163462}"/>
              </a:ext>
            </a:extLst>
          </p:cNvPr>
          <p:cNvSpPr/>
          <p:nvPr/>
        </p:nvSpPr>
        <p:spPr>
          <a:xfrm>
            <a:off x="7112708" y="2853670"/>
            <a:ext cx="4749446" cy="55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2391584791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16220</TotalTime>
  <Words>442</Words>
  <Application>Microsoft Macintosh PowerPoint</Application>
  <PresentationFormat>Widescreen</PresentationFormat>
  <Paragraphs>88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PowerPoint Presentation</vt:lpstr>
      <vt:lpstr>What does IBM Watson offer?</vt:lpstr>
      <vt:lpstr>Lab 1: Setting up Watson account</vt:lpstr>
      <vt:lpstr>Discovery</vt:lpstr>
      <vt:lpstr>Discovery</vt:lpstr>
      <vt:lpstr>Demo – Using Discovery</vt:lpstr>
      <vt:lpstr>Personality Insights</vt:lpstr>
      <vt:lpstr>Personality Insights</vt:lpstr>
      <vt:lpstr>Demo – Using Personality</vt:lpstr>
      <vt:lpstr>Watson Studio</vt:lpstr>
      <vt:lpstr>Demo – Using Watson Studio</vt:lpstr>
      <vt:lpstr>Knowledge Studio</vt:lpstr>
      <vt:lpstr>Demo – Knowledge Studio</vt:lpstr>
      <vt:lpstr>Homework Readings</vt:lpstr>
      <vt:lpstr>Homework project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106</cp:revision>
  <dcterms:created xsi:type="dcterms:W3CDTF">1601-01-01T00:00:00Z</dcterms:created>
  <dcterms:modified xsi:type="dcterms:W3CDTF">2020-03-10T05:26:00Z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